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4"/>
  </p:notesMasterIdLst>
  <p:sldIdLst>
    <p:sldId id="315" r:id="rId2"/>
    <p:sldId id="342" r:id="rId3"/>
    <p:sldId id="335" r:id="rId4"/>
    <p:sldId id="336" r:id="rId5"/>
    <p:sldId id="337" r:id="rId6"/>
    <p:sldId id="338" r:id="rId7"/>
    <p:sldId id="339" r:id="rId8"/>
    <p:sldId id="346" r:id="rId9"/>
    <p:sldId id="343" r:id="rId10"/>
    <p:sldId id="344" r:id="rId11"/>
    <p:sldId id="340" r:id="rId12"/>
    <p:sldId id="349" r:id="rId13"/>
    <p:sldId id="348" r:id="rId14"/>
    <p:sldId id="354" r:id="rId15"/>
    <p:sldId id="347" r:id="rId16"/>
    <p:sldId id="350" r:id="rId17"/>
    <p:sldId id="351" r:id="rId18"/>
    <p:sldId id="352" r:id="rId19"/>
    <p:sldId id="353" r:id="rId20"/>
    <p:sldId id="355" r:id="rId21"/>
    <p:sldId id="356" r:id="rId22"/>
    <p:sldId id="341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B60"/>
    <a:srgbClr val="96004F"/>
    <a:srgbClr val="4FBFD3"/>
    <a:srgbClr val="E4067E"/>
    <a:srgbClr val="4F4C4E"/>
    <a:srgbClr val="808285"/>
    <a:srgbClr val="4D4D4F"/>
    <a:srgbClr val="C9C9C9"/>
    <a:srgbClr val="D385A9"/>
    <a:srgbClr val="C2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8" autoAdjust="0"/>
    <p:restoredTop sz="96687"/>
  </p:normalViewPr>
  <p:slideViewPr>
    <p:cSldViewPr snapToGrid="0" snapToObjects="1" showGuides="1">
      <p:cViewPr>
        <p:scale>
          <a:sx n="146" d="100"/>
          <a:sy n="146" d="100"/>
        </p:scale>
        <p:origin x="141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11/25/2021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3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8241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11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316605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slaid a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915200"/>
            <a:ext cx="8892396" cy="8528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1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ON TWO LINES IF NECESSARY</a:t>
            </a:r>
          </a:p>
          <a:p>
            <a:pPr lvl="0"/>
            <a:endParaRPr lang="et-EE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718593"/>
            <a:ext cx="4738535" cy="7787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2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dirty="0" err="1"/>
              <a:t>First</a:t>
            </a:r>
            <a:r>
              <a:rPr lang="et-EE" sz="1800" dirty="0"/>
              <a:t> </a:t>
            </a:r>
            <a:r>
              <a:rPr lang="et-EE" sz="1800" dirty="0" err="1"/>
              <a:t>name</a:t>
            </a:r>
            <a:r>
              <a:rPr lang="et-EE" sz="1800" dirty="0"/>
              <a:t> Last </a:t>
            </a:r>
            <a:r>
              <a:rPr lang="et-EE" sz="1800" dirty="0" err="1"/>
              <a:t>name</a:t>
            </a:r>
            <a:br>
              <a:rPr lang="et-EE" sz="1800" dirty="0"/>
            </a:br>
            <a:r>
              <a:rPr lang="en-US" sz="1800" dirty="0"/>
              <a:t>Name of Faculty / Institute</a:t>
            </a:r>
            <a:endParaRPr lang="et-EE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Tallinn University of Technology</a:t>
            </a:r>
            <a:endParaRPr lang="et-EE" sz="18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656883" y="6226764"/>
            <a:ext cx="26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solidFill>
                  <a:schemeClr val="accent2"/>
                </a:solidFill>
              </a:rPr>
              <a:t>DD.MM.YYYY</a:t>
            </a:r>
          </a:p>
          <a:p>
            <a:pPr algn="r"/>
            <a:endParaRPr lang="et-E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1530"/>
            <a:ext cx="8892396" cy="7048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PRESENTATION </a:t>
            </a:r>
            <a:r>
              <a:rPr lang="et-EE" dirty="0" err="1"/>
              <a:t>Title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491176"/>
            <a:ext cx="8964611" cy="3277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he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pic>
        <p:nvPicPr>
          <p:cNvPr id="8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74221" y="4813635"/>
            <a:ext cx="10162092" cy="1325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intermediate slide</a:t>
            </a:r>
            <a:r>
              <a:rPr lang="et-EE" altLang="en-US" sz="2900" dirty="0">
                <a:solidFill>
                  <a:schemeClr val="tx2"/>
                </a:solidFill>
              </a:rPr>
              <a:t> 	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on two or three</a:t>
            </a:r>
            <a:r>
              <a:rPr lang="et-EE" altLang="en-US" sz="29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lines if necessary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mane 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65756" y="4795962"/>
            <a:ext cx="10159444" cy="1996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rgbClr val="332B60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t-EE" dirty="0"/>
              <a:t>Tallinn UNIVERSITY OF TECHNOLOGY</a:t>
            </a:r>
          </a:p>
          <a:p>
            <a:r>
              <a:rPr lang="et-EE" altLang="en-US" sz="1700" cap="none" dirty="0">
                <a:solidFill>
                  <a:schemeClr val="accent2"/>
                </a:solidFill>
                <a:latin typeface="Verdana" panose="020B0604030504040204" pitchFamily="34" charset="0"/>
              </a:rPr>
              <a:t>TALTECH.EE/EN</a:t>
            </a:r>
            <a:endParaRPr lang="en-US" altLang="en-US" sz="1700" cap="none" dirty="0">
              <a:solidFill>
                <a:schemeClr val="accent2"/>
              </a:solidFill>
            </a:endParaRPr>
          </a:p>
        </p:txBody>
      </p:sp>
      <p:pic>
        <p:nvPicPr>
          <p:cNvPr id="9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802242" cy="41402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  <a:latin typeface="+mn-lt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5pPr>
            <a:lvl6pPr>
              <a:defRPr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7pPr>
          </a:lstStyle>
          <a:p>
            <a:pPr lvl="0"/>
            <a:r>
              <a:rPr lang="en-US" dirty="0"/>
              <a:t>Edit the text slides </a:t>
            </a:r>
            <a:endParaRPr lang="et-EE" dirty="0"/>
          </a:p>
          <a:p>
            <a:pPr lvl="0"/>
            <a:r>
              <a:rPr lang="en-US" dirty="0"/>
              <a:t>Edit the text slides</a:t>
            </a:r>
            <a:endParaRPr lang="et-EE" dirty="0"/>
          </a:p>
          <a:p>
            <a:pPr lvl="2"/>
            <a:r>
              <a:rPr lang="en-US" dirty="0"/>
              <a:t>Edit the text slides</a:t>
            </a:r>
            <a:endParaRPr lang="et-EE" dirty="0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n-US" dirty="0"/>
              <a:t>Click to edit Master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2171700" y="3412565"/>
            <a:ext cx="8790444" cy="22882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chart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2144993"/>
            <a:ext cx="8790444" cy="995771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2pPr>
            <a:lvl3pPr marL="12001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endParaRPr lang="et-EE" dirty="0"/>
          </a:p>
          <a:p>
            <a:pPr lvl="1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endParaRPr lang="et-EE" dirty="0"/>
          </a:p>
          <a:p>
            <a:pPr lvl="2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endParaRPr lang="et-EE" dirty="0"/>
          </a:p>
          <a:p>
            <a:pPr lvl="1"/>
            <a:endParaRPr lang="et-EE" dirty="0"/>
          </a:p>
          <a:p>
            <a:pPr lvl="2"/>
            <a:endParaRPr lang="et-EE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171700" y="1628776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9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196270"/>
            <a:ext cx="8964613" cy="357270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an image</a:t>
            </a:r>
            <a:endParaRPr lang="en-US" noProof="0" dirty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  <a:br>
              <a:rPr lang="et-EE" dirty="0"/>
            </a:br>
            <a:r>
              <a:rPr lang="en-US" dirty="0"/>
              <a:t>styles</a:t>
            </a:r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add a chart</a:t>
            </a:r>
            <a:endParaRPr lang="et-EE" dirty="0"/>
          </a:p>
          <a:p>
            <a:pPr lvl="1"/>
            <a:endParaRPr lang="en-US" noProof="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>
                <a:solidFill>
                  <a:srgbClr val="332B60"/>
                </a:solidFill>
              </a:defRPr>
            </a:lvl2pPr>
            <a:lvl3pPr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lvl="0"/>
            <a:endParaRPr lang="et-EE" dirty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n-US" dirty="0"/>
              <a:t>Click to edit Master text</a:t>
            </a:r>
            <a:br>
              <a:rPr lang="et-EE" dirty="0"/>
            </a:br>
            <a:r>
              <a:rPr lang="en-US" dirty="0"/>
              <a:t>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6888163" y="549275"/>
            <a:ext cx="4248151" cy="522588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 baseline="0">
                <a:solidFill>
                  <a:srgbClr val="332B60"/>
                </a:solidFill>
              </a:defRPr>
            </a:lvl2pPr>
            <a:lvl3pPr marL="11430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lvl="0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afik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90"/>
            <a:ext cx="4351731" cy="56458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 text </a:t>
            </a:r>
            <a:br>
              <a:rPr lang="et-EE" dirty="0"/>
            </a:br>
            <a:r>
              <a:rPr lang="en-US" dirty="0"/>
              <a:t>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88164" y="5204389"/>
            <a:ext cx="4248542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28775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 dirty="0"/>
              <a:t>Click to add a chart</a:t>
            </a:r>
            <a:endParaRPr lang="et-EE" noProof="0" dirty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Click to add a chart</a:t>
            </a:r>
            <a:endParaRPr lang="et-EE" noProof="0" dirty="0"/>
          </a:p>
          <a:p>
            <a:pPr lvl="0"/>
            <a:endParaRPr lang="en-US" noProof="0" dirty="0"/>
          </a:p>
        </p:txBody>
      </p:sp>
      <p:sp>
        <p:nvSpPr>
          <p:cNvPr id="10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11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4"/>
          <p:cNvSpPr>
            <a:spLocks noGrp="1"/>
          </p:cNvSpPr>
          <p:nvPr>
            <p:ph type="chart" sz="quarter" idx="24" hasCustomPrompt="1"/>
          </p:nvPr>
        </p:nvSpPr>
        <p:spPr>
          <a:xfrm>
            <a:off x="2223490" y="1612827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 dirty="0"/>
              <a:t>Click to add a chart</a:t>
            </a:r>
            <a:endParaRPr lang="et-EE" noProof="0" dirty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Click to add a chart</a:t>
            </a:r>
            <a:endParaRPr lang="et-EE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 pi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171700" y="380311"/>
            <a:ext cx="5109317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 hasCustomPrompt="1"/>
          </p:nvPr>
        </p:nvSpPr>
        <p:spPr>
          <a:xfrm>
            <a:off x="7511753" y="3459345"/>
            <a:ext cx="3624561" cy="21406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n-US" dirty="0"/>
              <a:t>Click to edit Master 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34958"/>
            <a:ext cx="8964613" cy="414020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noProof="0" dirty="0"/>
              <a:t>Tabeli lisamiseks klõpsake ikooni</a:t>
            </a:r>
            <a:endParaRPr lang="en-US" noProof="0" dirty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t 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19052" r="15651" b="26172"/>
          <a:stretch/>
        </p:blipFill>
        <p:spPr>
          <a:xfrm>
            <a:off x="462334" y="5732251"/>
            <a:ext cx="1085205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9" r:id="rId11"/>
    <p:sldLayoutId id="2147483920" r:id="rId12"/>
  </p:sldLayoutIdLst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kaggle.com/dgomonov/new-york-city-airbnb-open-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0ABEE0-DED0-47E0-A546-85495076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" b="29123"/>
          <a:stretch/>
        </p:blipFill>
        <p:spPr>
          <a:xfrm>
            <a:off x="-32084" y="1"/>
            <a:ext cx="12224083" cy="48607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-1" y="1958640"/>
            <a:ext cx="12192000" cy="4899360"/>
            <a:chOff x="-1" y="1958640"/>
            <a:chExt cx="12192000" cy="4899360"/>
          </a:xfrm>
        </p:grpSpPr>
        <p:sp>
          <p:nvSpPr>
            <p:cNvPr id="10" name="Freeform 9"/>
            <p:cNvSpPr/>
            <p:nvPr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555" y="1958640"/>
              <a:ext cx="2447645" cy="1370681"/>
            </a:xfrm>
            <a:prstGeom prst="rect">
              <a:avLst/>
            </a:prstGeom>
          </p:spPr>
        </p:pic>
      </p:grpSp>
      <p:sp>
        <p:nvSpPr>
          <p:cNvPr id="11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953642" y="4457128"/>
            <a:ext cx="10753084" cy="1274817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</a:rPr>
              <a:t>New York City Airbnb listing price prediction </a:t>
            </a:r>
            <a:endParaRPr lang="et-EE" sz="5400" dirty="0">
              <a:solidFill>
                <a:schemeClr val="accent3"/>
              </a:solidFill>
            </a:endParaRPr>
          </a:p>
        </p:txBody>
      </p:sp>
      <p:sp>
        <p:nvSpPr>
          <p:cNvPr id="14" name="Teksti kohatäide 5"/>
          <p:cNvSpPr>
            <a:spLocks noGrp="1"/>
          </p:cNvSpPr>
          <p:nvPr>
            <p:ph type="body" sz="quarter" idx="13"/>
          </p:nvPr>
        </p:nvSpPr>
        <p:spPr>
          <a:xfrm>
            <a:off x="958720" y="5731946"/>
            <a:ext cx="5800895" cy="91144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dirty="0">
                <a:solidFill>
                  <a:srgbClr val="332B60"/>
                </a:solidFill>
              </a:rPr>
              <a:t>Vladimir Andrianov</a:t>
            </a:r>
            <a:br>
              <a:rPr lang="et-EE" sz="1800" dirty="0">
                <a:solidFill>
                  <a:srgbClr val="332B60"/>
                </a:solidFill>
              </a:rPr>
            </a:br>
            <a:r>
              <a:rPr lang="et-EE" sz="1800" dirty="0">
                <a:solidFill>
                  <a:srgbClr val="332B60"/>
                </a:solidFill>
              </a:rPr>
              <a:t>Äriinfotehnoloogia, IABM34_Virumaa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332B60"/>
                </a:solidFill>
              </a:rPr>
              <a:t>Tallinn University of Technology</a:t>
            </a:r>
            <a:endParaRPr lang="et-EE" sz="1800" dirty="0">
              <a:solidFill>
                <a:srgbClr val="332B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6883" y="6226764"/>
            <a:ext cx="267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solidFill>
                  <a:srgbClr val="332B60"/>
                </a:solidFill>
                <a:latin typeface="+mn-lt"/>
              </a:rPr>
              <a:t>25.11.2021</a:t>
            </a:r>
          </a:p>
        </p:txBody>
      </p:sp>
    </p:spTree>
    <p:extLst>
      <p:ext uri="{BB962C8B-B14F-4D97-AF65-F5344CB8AC3E}">
        <p14:creationId xmlns:p14="http://schemas.microsoft.com/office/powerpoint/2010/main" val="3936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5264"/>
            <a:ext cx="10494517" cy="810888"/>
          </a:xfrm>
        </p:spPr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Maps</a:t>
            </a:r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6506" y="1590174"/>
            <a:ext cx="10146631" cy="4140200"/>
          </a:xfrm>
        </p:spPr>
        <p:txBody>
          <a:bodyPr/>
          <a:lstStyle/>
          <a:p>
            <a:pPr lvl="1"/>
            <a:r>
              <a:rPr lang="en-US" altLang="en-US" dirty="0"/>
              <a:t>Heat map </a:t>
            </a:r>
          </a:p>
          <a:p>
            <a:pPr lvl="1"/>
            <a:r>
              <a:rPr lang="en-US" altLang="en-US" dirty="0"/>
              <a:t>Price map &amp; longitude and latitude</a:t>
            </a:r>
            <a:r>
              <a:rPr lang="ru-RU" altLang="en-US" dirty="0"/>
              <a:t> (</a:t>
            </a:r>
            <a:r>
              <a:rPr lang="ru-RU" dirty="0"/>
              <a:t>0.2:blue, 0.4: </a:t>
            </a:r>
            <a:r>
              <a:rPr lang="ru-RU" dirty="0" err="1"/>
              <a:t>purple</a:t>
            </a:r>
            <a:r>
              <a:rPr lang="ru-RU" dirty="0"/>
              <a:t>, 0.6: </a:t>
            </a:r>
            <a:r>
              <a:rPr lang="ru-RU" dirty="0" err="1"/>
              <a:t>orange</a:t>
            </a:r>
            <a:r>
              <a:rPr lang="ru-RU" dirty="0"/>
              <a:t>, 1.0: </a:t>
            </a:r>
            <a:r>
              <a:rPr lang="ru-RU" dirty="0" err="1"/>
              <a:t>red</a:t>
            </a:r>
            <a:r>
              <a:rPr lang="ru-RU" dirty="0"/>
              <a:t>)</a:t>
            </a:r>
            <a:endParaRPr lang="en-US" altLang="en-US" dirty="0"/>
          </a:p>
          <a:p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E97ED-EF76-4338-AFE5-9E499A36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240496"/>
            <a:ext cx="4039503" cy="340111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F2D2F-0594-434A-90E5-F864DD6F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073" y="2240496"/>
            <a:ext cx="5595548" cy="34014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26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altLang="en-US" sz="2800" dirty="0" err="1"/>
              <a:t>Classification</a:t>
            </a:r>
            <a:endParaRPr lang="et-EE" altLang="en-US" sz="2800" dirty="0"/>
          </a:p>
          <a:p>
            <a:endParaRPr lang="en-150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28157" y="2020662"/>
            <a:ext cx="8802242" cy="4140200"/>
          </a:xfrm>
        </p:spPr>
        <p:txBody>
          <a:bodyPr/>
          <a:lstStyle/>
          <a:p>
            <a:r>
              <a:rPr lang="et-EE" dirty="0" err="1"/>
              <a:t>Theory</a:t>
            </a:r>
            <a:r>
              <a:rPr lang="et-EE" dirty="0"/>
              <a:t> </a:t>
            </a:r>
            <a:r>
              <a:rPr lang="en-US" dirty="0"/>
              <a:t>“bigger apartment is and the closer it to the center, the more expensive it is, and cheapest rooms are shared”</a:t>
            </a:r>
            <a:endParaRPr lang="et-EE" altLang="en-US" dirty="0"/>
          </a:p>
          <a:p>
            <a:r>
              <a:rPr lang="et-EE" altLang="en-US" dirty="0"/>
              <a:t>Room </a:t>
            </a:r>
            <a:r>
              <a:rPr lang="et-EE" altLang="en-US" dirty="0" err="1"/>
              <a:t>type</a:t>
            </a:r>
            <a:r>
              <a:rPr lang="et-EE" altLang="en-US" dirty="0"/>
              <a:t> </a:t>
            </a:r>
            <a:r>
              <a:rPr lang="en-US" altLang="en-US" dirty="0"/>
              <a:t>classification</a:t>
            </a:r>
            <a:r>
              <a:rPr lang="et-EE" altLang="en-US" dirty="0"/>
              <a:t> </a:t>
            </a:r>
            <a:r>
              <a:rPr lang="et-EE" altLang="en-US" dirty="0" err="1"/>
              <a:t>based</a:t>
            </a:r>
            <a:r>
              <a:rPr lang="et-EE" altLang="en-US" dirty="0"/>
              <a:t> on </a:t>
            </a:r>
            <a:r>
              <a:rPr lang="en-US" altLang="en-US" dirty="0"/>
              <a:t>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neighbourhood_group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 </a:t>
            </a:r>
            <a:r>
              <a:rPr lang="en-US" dirty="0"/>
              <a:t>and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“price”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altLang="en-US" dirty="0"/>
              <a:t>Naive Bayes</a:t>
            </a:r>
          </a:p>
          <a:p>
            <a:pPr lvl="1"/>
            <a:r>
              <a:rPr lang="en-US" altLang="en-US" dirty="0"/>
              <a:t>Support Vector Machine (SVM)</a:t>
            </a:r>
          </a:p>
          <a:p>
            <a:pPr lvl="1"/>
            <a:r>
              <a:rPr lang="en-US" altLang="en-US" dirty="0"/>
              <a:t>Decision Tree</a:t>
            </a:r>
            <a:endParaRPr lang="et-EE" altLang="en-US" dirty="0"/>
          </a:p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29170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295D73-7A05-4494-A691-FDB05714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Naive Bayes, Support Vector Machine (SVM)</a:t>
            </a:r>
            <a:endParaRPr lang="et-EE" altLang="en-US" sz="2800" dirty="0">
              <a:solidFill>
                <a:schemeClr val="accent3"/>
              </a:solidFill>
            </a:endParaRPr>
          </a:p>
          <a:p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6230-6F22-4122-BEEC-1E2A4ECA7B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5424" y="1628776"/>
            <a:ext cx="9366016" cy="4140200"/>
          </a:xfrm>
        </p:spPr>
        <p:txBody>
          <a:bodyPr/>
          <a:lstStyle/>
          <a:p>
            <a:r>
              <a:rPr lang="en-US" dirty="0"/>
              <a:t>Naive bayes is faster than SVM, SVM “sigmoid” ran out of time (&gt;2 hours)</a:t>
            </a:r>
          </a:p>
          <a:p>
            <a:r>
              <a:rPr lang="en-US" dirty="0"/>
              <a:t>Well-picked SVM is more accurate</a:t>
            </a:r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6FAD9-B1A7-41EB-A5FA-8E04DD06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446" y="2324319"/>
            <a:ext cx="7534061" cy="128664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CB353-0EAA-46EF-8EFE-4576316A7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46" y="3745269"/>
            <a:ext cx="5855892" cy="20590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31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4332ED-9B57-4DE4-97FD-CCF484153D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Decision Tree</a:t>
            </a:r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B5F0D-F498-42F8-8505-ECD7C02C64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71699" y="1183199"/>
            <a:ext cx="8802242" cy="4140200"/>
          </a:xfrm>
        </p:spPr>
        <p:txBody>
          <a:bodyPr/>
          <a:lstStyle/>
          <a:p>
            <a:r>
              <a:rPr lang="en-US" dirty="0"/>
              <a:t>Min. requirements: 31 nodes (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2n−1=31, n=5)</a:t>
            </a:r>
            <a:endParaRPr lang="en-US" dirty="0"/>
          </a:p>
          <a:p>
            <a:pPr lvl="1"/>
            <a:r>
              <a:rPr lang="en-US" dirty="0"/>
              <a:t>Depth = 4</a:t>
            </a:r>
          </a:p>
          <a:p>
            <a:pPr lvl="1"/>
            <a:r>
              <a:rPr lang="en-US" dirty="0" err="1"/>
              <a:t>Min_samples_leaf</a:t>
            </a:r>
            <a:r>
              <a:rPr lang="en-US" dirty="0"/>
              <a:t> = 2 </a:t>
            </a:r>
          </a:p>
          <a:p>
            <a:pPr lvl="1"/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7918C-84A7-41CE-9669-4B265624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97" y="2778098"/>
            <a:ext cx="11240316" cy="289670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1C9123-B391-47CD-9040-ED2CB91F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05" y="2060805"/>
            <a:ext cx="8436299" cy="7090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2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295D73-7A05-4494-A691-FDB05714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Results</a:t>
            </a:r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6230-6F22-4122-BEEC-1E2A4ECA7B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Decision tree	</a:t>
            </a:r>
          </a:p>
          <a:p>
            <a:pPr lvl="1"/>
            <a:r>
              <a:rPr lang="en-US" dirty="0"/>
              <a:t>Most accurate</a:t>
            </a:r>
          </a:p>
          <a:p>
            <a:pPr lvl="1"/>
            <a:r>
              <a:rPr lang="en-US" dirty="0"/>
              <a:t>Mid-performance</a:t>
            </a:r>
          </a:p>
          <a:p>
            <a:r>
              <a:rPr lang="en-US" dirty="0"/>
              <a:t>SVM</a:t>
            </a:r>
          </a:p>
          <a:p>
            <a:pPr lvl="1"/>
            <a:r>
              <a:rPr lang="en-US" dirty="0"/>
              <a:t>Accurate as decision tree</a:t>
            </a:r>
          </a:p>
          <a:p>
            <a:pPr lvl="1"/>
            <a:r>
              <a:rPr lang="en-US" dirty="0"/>
              <a:t>Slowest</a:t>
            </a:r>
          </a:p>
          <a:p>
            <a:r>
              <a:rPr lang="en-US" dirty="0"/>
              <a:t>Naive Bayes</a:t>
            </a:r>
          </a:p>
          <a:p>
            <a:pPr lvl="1"/>
            <a:r>
              <a:rPr lang="en-US" dirty="0"/>
              <a:t>Inaccurate but fastest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A00DE-2461-4B7E-B6D8-8C248F31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51" y="4568187"/>
            <a:ext cx="7943868" cy="11003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288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/>
              <a:t>Regression</a:t>
            </a:r>
            <a:endParaRPr lang="et-EE" altLang="en-US" sz="2800" dirty="0"/>
          </a:p>
          <a:p>
            <a:endParaRPr lang="en-150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Regression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Linear regression</a:t>
            </a:r>
          </a:p>
          <a:p>
            <a:pPr lvl="2">
              <a:lnSpc>
                <a:spcPct val="100000"/>
              </a:lnSpc>
            </a:pPr>
            <a:r>
              <a:rPr lang="en-US" altLang="en-US" dirty="0"/>
              <a:t>Reducing range</a:t>
            </a:r>
            <a:endParaRPr lang="et-EE" alt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Ridge regression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Lasso regression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Elastic-net regression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Polynomial regression</a:t>
            </a:r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783C9-86D4-4A1E-B3DF-D05ED0DC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55" y="4080869"/>
            <a:ext cx="10284194" cy="10651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75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295D73-7A05-4494-A691-FDB05714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Linear regression</a:t>
            </a:r>
            <a:endParaRPr lang="et-EE" altLang="en-US" sz="2800" dirty="0">
              <a:solidFill>
                <a:schemeClr val="accent3"/>
              </a:solidFill>
            </a:endParaRPr>
          </a:p>
          <a:p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6230-6F22-4122-BEEC-1E2A4ECA7B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Full range (mean 153, &gt;1000 dropped)</a:t>
            </a:r>
          </a:p>
          <a:p>
            <a:r>
              <a:rPr lang="en-US" dirty="0"/>
              <a:t>Drop outliers “&lt;400”</a:t>
            </a:r>
            <a:endParaRPr lang="en-1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154B8-6264-4318-9A74-F95DD732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3" y="2328965"/>
            <a:ext cx="5271124" cy="160321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7359B-4D1E-42AA-9248-FB2F2249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3" y="4007633"/>
            <a:ext cx="5271124" cy="14472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1B073-6F40-4F9C-9FA1-EA6BAE5A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529" y="3429000"/>
            <a:ext cx="4014909" cy="31832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8A496-D70F-415F-9101-69D4D6A76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529" y="168131"/>
            <a:ext cx="4014909" cy="31485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715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295D73-7A05-4494-A691-FDB05714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Ridge regression</a:t>
            </a:r>
            <a:endParaRPr lang="et-EE" altLang="en-US" sz="2800" dirty="0">
              <a:solidFill>
                <a:schemeClr val="accent3"/>
              </a:solidFill>
            </a:endParaRPr>
          </a:p>
          <a:p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6230-6F22-4122-BEEC-1E2A4ECA7B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Helps in case of multicollinearity</a:t>
            </a:r>
          </a:p>
          <a:p>
            <a:pPr lvl="1"/>
            <a:r>
              <a:rPr lang="en-US" dirty="0"/>
              <a:t>Not the case with current data</a:t>
            </a:r>
          </a:p>
          <a:p>
            <a:pPr lvl="1"/>
            <a:r>
              <a:rPr lang="en-US" dirty="0"/>
              <a:t>Similar to linear regression results</a:t>
            </a:r>
            <a:endParaRPr lang="en-1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2399A-9F58-48BC-A4AE-AA7CBB4C1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04" y="2727016"/>
            <a:ext cx="7600329" cy="22632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525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295D73-7A05-4494-A691-FDB05714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lasso regression</a:t>
            </a:r>
            <a:endParaRPr lang="et-EE" altLang="en-US" sz="2800" dirty="0">
              <a:solidFill>
                <a:schemeClr val="accent3"/>
              </a:solidFill>
            </a:endParaRPr>
          </a:p>
          <a:p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6230-6F22-4122-BEEC-1E2A4ECA7B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Less accurate than linear and ridge regressions</a:t>
            </a:r>
            <a:endParaRPr lang="en-1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14F0E-FA7E-4771-B2F1-A3B3A344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04" y="2742315"/>
            <a:ext cx="7600329" cy="214764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5551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295D73-7A05-4494-A691-FDB05714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Elastic-net regression</a:t>
            </a:r>
            <a:endParaRPr lang="et-EE" altLang="en-US" sz="2800" dirty="0">
              <a:solidFill>
                <a:schemeClr val="accent3"/>
              </a:solidFill>
            </a:endParaRPr>
          </a:p>
          <a:p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6230-6F22-4122-BEEC-1E2A4ECA7B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6866" y="1275726"/>
            <a:ext cx="8802242" cy="4140200"/>
          </a:xfrm>
        </p:spPr>
        <p:txBody>
          <a:bodyPr/>
          <a:lstStyle/>
          <a:p>
            <a:r>
              <a:rPr lang="en-US" dirty="0"/>
              <a:t>Alpha:</a:t>
            </a:r>
          </a:p>
          <a:p>
            <a:pPr lvl="1"/>
            <a:r>
              <a:rPr lang="en-US" dirty="0"/>
              <a:t>1</a:t>
            </a:r>
          </a:p>
          <a:p>
            <a:pPr lvl="1"/>
            <a:r>
              <a:rPr lang="en-US" dirty="0"/>
              <a:t>Changed from 1 to 0.001</a:t>
            </a:r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961D4-536E-45E2-B0C1-7513EE19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2" y="2264644"/>
            <a:ext cx="5115471" cy="173564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D00C4-5044-4D02-BA65-23D4E6DA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2" y="4087373"/>
            <a:ext cx="5115471" cy="153274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90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New York City Airbnb listing price prediction </a:t>
            </a:r>
            <a:endParaRPr lang="en-150" sz="2800" dirty="0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699" y="1523579"/>
            <a:ext cx="8802242" cy="4135531"/>
          </a:xfrm>
        </p:spPr>
        <p:txBody>
          <a:bodyPr/>
          <a:lstStyle/>
          <a:p>
            <a:r>
              <a:rPr lang="et-EE" altLang="en-US" dirty="0" err="1"/>
              <a:t>Introduction</a:t>
            </a:r>
            <a:endParaRPr lang="en-US" altLang="en-US" dirty="0"/>
          </a:p>
          <a:p>
            <a:pPr lvl="1"/>
            <a:r>
              <a:rPr lang="en-US" altLang="en-US" dirty="0"/>
              <a:t>Airbnb, Prices</a:t>
            </a:r>
          </a:p>
          <a:p>
            <a:pPr lvl="1"/>
            <a:r>
              <a:rPr lang="en-US" altLang="en-US" dirty="0"/>
              <a:t>Work environment</a:t>
            </a:r>
            <a:endParaRPr lang="et-EE" altLang="en-US" dirty="0"/>
          </a:p>
          <a:p>
            <a:r>
              <a:rPr lang="et-EE" altLang="en-US" dirty="0" err="1"/>
              <a:t>Related</a:t>
            </a:r>
            <a:r>
              <a:rPr lang="et-EE" altLang="en-US" dirty="0"/>
              <a:t> Works</a:t>
            </a:r>
            <a:endParaRPr lang="en-US" altLang="en-US" dirty="0"/>
          </a:p>
          <a:p>
            <a:pPr lvl="1"/>
            <a:r>
              <a:rPr lang="en-US" dirty="0"/>
              <a:t>Predicting the rental value of houses</a:t>
            </a:r>
            <a:endParaRPr lang="et-EE" altLang="en-US" dirty="0"/>
          </a:p>
          <a:p>
            <a:r>
              <a:rPr lang="et-EE" altLang="en-US" dirty="0" err="1"/>
              <a:t>Dataset</a:t>
            </a:r>
            <a:endParaRPr lang="en-US" altLang="en-US" dirty="0"/>
          </a:p>
          <a:p>
            <a:pPr lvl="1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t-EE" altLang="en-US" dirty="0" err="1"/>
              <a:t>Kaggle</a:t>
            </a:r>
            <a:endParaRPr lang="en-US" altLang="en-US" dirty="0"/>
          </a:p>
          <a:p>
            <a:r>
              <a:rPr lang="et-EE" altLang="en-US" dirty="0" err="1"/>
              <a:t>Analysis</a:t>
            </a:r>
            <a:endParaRPr lang="en-US" altLang="en-US" dirty="0"/>
          </a:p>
          <a:p>
            <a:pPr lvl="1"/>
            <a:r>
              <a:rPr lang="en-US" altLang="en-US" dirty="0"/>
              <a:t>Charts,</a:t>
            </a:r>
            <a:r>
              <a:rPr lang="ru-RU" altLang="en-US" dirty="0"/>
              <a:t> </a:t>
            </a:r>
            <a:r>
              <a:rPr lang="en-US" altLang="en-US" dirty="0"/>
              <a:t>data sorting, correlations, maps</a:t>
            </a:r>
            <a:endParaRPr lang="et-EE" altLang="en-US" dirty="0"/>
          </a:p>
          <a:p>
            <a:r>
              <a:rPr lang="et-EE" altLang="en-US" dirty="0" err="1"/>
              <a:t>Classification</a:t>
            </a:r>
            <a:endParaRPr lang="et-EE" altLang="en-US" dirty="0"/>
          </a:p>
          <a:p>
            <a:pPr lvl="1"/>
            <a:r>
              <a:rPr lang="et-EE" altLang="en-US" dirty="0" err="1"/>
              <a:t>Methods</a:t>
            </a:r>
            <a:r>
              <a:rPr lang="et-EE" altLang="en-US" dirty="0"/>
              <a:t> </a:t>
            </a:r>
            <a:r>
              <a:rPr lang="en-US" altLang="en-US" dirty="0"/>
              <a:t>&amp; </a:t>
            </a:r>
            <a:r>
              <a:rPr lang="et-EE" altLang="en-US" dirty="0" err="1"/>
              <a:t>Results</a:t>
            </a:r>
            <a:endParaRPr lang="et-EE" altLang="en-US" dirty="0"/>
          </a:p>
          <a:p>
            <a:r>
              <a:rPr lang="et-EE" altLang="en-US" dirty="0" err="1"/>
              <a:t>Regression</a:t>
            </a:r>
            <a:endParaRPr lang="et-EE" altLang="en-US" dirty="0"/>
          </a:p>
          <a:p>
            <a:pPr lvl="1"/>
            <a:r>
              <a:rPr lang="et-EE" altLang="en-US" dirty="0" err="1"/>
              <a:t>Methods</a:t>
            </a:r>
            <a:r>
              <a:rPr lang="et-EE" altLang="en-US" dirty="0"/>
              <a:t> </a:t>
            </a:r>
            <a:r>
              <a:rPr lang="en-US" altLang="en-US" dirty="0"/>
              <a:t>&amp; </a:t>
            </a:r>
            <a:r>
              <a:rPr lang="et-EE" altLang="en-US" dirty="0" err="1"/>
              <a:t>Results</a:t>
            </a:r>
            <a:endParaRPr lang="en-US" altLang="en-US" sz="17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1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295D73-7A05-4494-A691-FDB05714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Polynomial regression</a:t>
            </a:r>
            <a:endParaRPr lang="et-EE" altLang="en-US" sz="2800" dirty="0">
              <a:solidFill>
                <a:schemeClr val="accent3"/>
              </a:solidFill>
            </a:endParaRPr>
          </a:p>
          <a:p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6230-6F22-4122-BEEC-1E2A4ECA7B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71700" y="1414938"/>
            <a:ext cx="8802242" cy="4140200"/>
          </a:xfrm>
        </p:spPr>
        <p:txBody>
          <a:bodyPr/>
          <a:lstStyle/>
          <a:p>
            <a:r>
              <a:rPr lang="en-US" dirty="0"/>
              <a:t>Helps in case of non-linear relationship</a:t>
            </a:r>
          </a:p>
          <a:p>
            <a:pPr lvl="1"/>
            <a:r>
              <a:rPr lang="en-US" dirty="0"/>
              <a:t>Helps with current data</a:t>
            </a:r>
          </a:p>
          <a:p>
            <a:pPr lvl="1"/>
            <a:r>
              <a:rPr lang="en-US" dirty="0"/>
              <a:t>Best result (default 1 degree and 5)</a:t>
            </a:r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FC5F-C7F4-4BFF-AFC1-447FB3F2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13" y="2345825"/>
            <a:ext cx="5433787" cy="17210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4E89E-5D68-4756-9F98-F453C8F4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14" y="4168753"/>
            <a:ext cx="5433787" cy="153320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43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295D73-7A05-4494-A691-FDB05714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Results</a:t>
            </a:r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6230-6F22-4122-BEEC-1E2A4ECA7B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Linear: average accuracy, average speed</a:t>
            </a:r>
          </a:p>
          <a:p>
            <a:r>
              <a:rPr lang="en-US" dirty="0"/>
              <a:t>Ridge: average accuracy, </a:t>
            </a:r>
            <a:r>
              <a:rPr lang="en-US" b="1" u="sng" dirty="0">
                <a:solidFill>
                  <a:schemeClr val="accent3"/>
                </a:solidFill>
              </a:rPr>
              <a:t>best speed</a:t>
            </a:r>
          </a:p>
          <a:p>
            <a:r>
              <a:rPr lang="en-US" dirty="0"/>
              <a:t>Lasso: worst accuracy, average speed</a:t>
            </a:r>
          </a:p>
          <a:p>
            <a:r>
              <a:rPr lang="en-US" dirty="0"/>
              <a:t>Elastic-net: average accuracy, average speed</a:t>
            </a:r>
          </a:p>
          <a:p>
            <a:r>
              <a:rPr lang="en-US" dirty="0"/>
              <a:t>Polynomial: </a:t>
            </a:r>
            <a:r>
              <a:rPr lang="en-US" b="1" u="sng" dirty="0">
                <a:solidFill>
                  <a:schemeClr val="accent3"/>
                </a:solidFill>
              </a:rPr>
              <a:t>best accuracy</a:t>
            </a:r>
            <a:r>
              <a:rPr lang="en-US" dirty="0"/>
              <a:t>, average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B60F0-F73E-425C-8A44-C6D1DFE2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52" y="4493131"/>
            <a:ext cx="10623337" cy="110032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303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504" r="-143" b="21504"/>
          <a:stretch/>
        </p:blipFill>
        <p:spPr>
          <a:xfrm>
            <a:off x="-19606" y="-31030"/>
            <a:ext cx="12211606" cy="490728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76869" y="4857174"/>
            <a:ext cx="10159444" cy="1635065"/>
          </a:xfrm>
        </p:spPr>
        <p:txBody>
          <a:bodyPr>
            <a:normAutofit/>
          </a:bodyPr>
          <a:lstStyle/>
          <a:p>
            <a:pPr algn="ctr"/>
            <a:r>
              <a:rPr lang="et-EE" dirty="0" err="1">
                <a:solidFill>
                  <a:srgbClr val="332B60"/>
                </a:solidFill>
              </a:rPr>
              <a:t>Thank</a:t>
            </a:r>
            <a:r>
              <a:rPr lang="et-EE" dirty="0">
                <a:solidFill>
                  <a:srgbClr val="332B60"/>
                </a:solidFill>
              </a:rPr>
              <a:t> </a:t>
            </a:r>
            <a:r>
              <a:rPr lang="et-EE" dirty="0" err="1">
                <a:solidFill>
                  <a:srgbClr val="332B60"/>
                </a:solidFill>
              </a:rPr>
              <a:t>you</a:t>
            </a:r>
            <a:r>
              <a:rPr lang="et-EE" dirty="0">
                <a:solidFill>
                  <a:srgbClr val="332B60"/>
                </a:solidFill>
              </a:rPr>
              <a:t> !</a:t>
            </a:r>
            <a:endParaRPr lang="en-US" altLang="en-US" sz="1700" cap="none" dirty="0">
              <a:solidFill>
                <a:srgbClr val="332B6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altLang="en-US" sz="2800" dirty="0" err="1"/>
              <a:t>Introduction</a:t>
            </a:r>
            <a:endParaRPr lang="en-US" alt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Airbnb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Rental prices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/>
              <a:t>Price prediction</a:t>
            </a:r>
          </a:p>
          <a:p>
            <a:r>
              <a:rPr lang="en-US" dirty="0"/>
              <a:t>Work environment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Anaconda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endParaRPr lang="en-150" dirty="0"/>
          </a:p>
        </p:txBody>
      </p:sp>
      <p:pic>
        <p:nvPicPr>
          <p:cNvPr id="2050" name="Picture 2" descr="How to Build a Website Like Airbnb and How Much Does it Cost in 2020">
            <a:extLst>
              <a:ext uri="{FF2B5EF4-FFF2-40B4-BE49-F238E27FC236}">
                <a16:creationId xmlns:a16="http://schemas.microsoft.com/office/drawing/2014/main" id="{9A2F0061-2FEA-4B68-A780-255B7B23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68" y="167507"/>
            <a:ext cx="681037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Install Anaconda + Python + Jupyter Notebook | Data science  learning, Machine learning, Data analysis">
            <a:extLst>
              <a:ext uri="{FF2B5EF4-FFF2-40B4-BE49-F238E27FC236}">
                <a16:creationId xmlns:a16="http://schemas.microsoft.com/office/drawing/2014/main" id="{BB028048-03B7-45A0-B2B0-52DE3206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496" y="4507263"/>
            <a:ext cx="2303417" cy="129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8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Related works</a:t>
            </a:r>
            <a:endParaRPr lang="en-150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8114" y="1252496"/>
            <a:ext cx="8802242" cy="4140200"/>
          </a:xfrm>
        </p:spPr>
        <p:txBody>
          <a:bodyPr/>
          <a:lstStyle/>
          <a:p>
            <a:r>
              <a:rPr lang="en-US" dirty="0"/>
              <a:t>“Predicting the rental value of houses in household surveys in Tanzania, Uganda and Malawi: Evaluations of hedonic pricing and machine learning approaches“</a:t>
            </a:r>
          </a:p>
          <a:p>
            <a:r>
              <a:rPr lang="en-US" dirty="0"/>
              <a:t>Rental value prediction</a:t>
            </a:r>
          </a:p>
          <a:p>
            <a:endParaRPr lang="en-1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C92665-AD81-4876-AF03-40A5C23F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5" y="2520668"/>
            <a:ext cx="3987618" cy="24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251B4E-75ED-483E-B333-54D5AA504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731" y="1833661"/>
            <a:ext cx="4981727" cy="297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4719C7E-7B48-4F8A-9FE4-5A0038305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8"/>
          <a:stretch/>
        </p:blipFill>
        <p:spPr bwMode="auto">
          <a:xfrm>
            <a:off x="5280137" y="4704511"/>
            <a:ext cx="6574778" cy="207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5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Dataset</a:t>
            </a:r>
            <a:endParaRPr lang="en-150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Kaggle</a:t>
            </a:r>
            <a:r>
              <a:rPr lang="en-US" dirty="0"/>
              <a:t> </a:t>
            </a:r>
          </a:p>
          <a:p>
            <a:r>
              <a:rPr lang="en-US" dirty="0"/>
              <a:t>Airbnb public data</a:t>
            </a:r>
          </a:p>
          <a:p>
            <a:r>
              <a:rPr lang="en-US" dirty="0"/>
              <a:t>2019 year</a:t>
            </a:r>
          </a:p>
          <a:p>
            <a:r>
              <a:rPr lang="en-US" dirty="0"/>
              <a:t>NYC</a:t>
            </a:r>
          </a:p>
          <a:p>
            <a:r>
              <a:rPr lang="en-US" dirty="0"/>
              <a:t>Usability</a:t>
            </a:r>
          </a:p>
          <a:p>
            <a:pPr lvl="1"/>
            <a:r>
              <a:rPr lang="en-US" dirty="0"/>
              <a:t>10/10</a:t>
            </a:r>
          </a:p>
          <a:p>
            <a:pPr lvl="1"/>
            <a:r>
              <a:rPr lang="en-US" dirty="0"/>
              <a:t>Data dictionary</a:t>
            </a:r>
          </a:p>
          <a:p>
            <a:pPr lvl="1"/>
            <a:r>
              <a:rPr lang="en-US" dirty="0"/>
              <a:t>48895 rows</a:t>
            </a:r>
          </a:p>
          <a:p>
            <a:pPr lvl="1"/>
            <a:r>
              <a:rPr lang="en-US" dirty="0"/>
              <a:t>16 columns</a:t>
            </a:r>
          </a:p>
          <a:p>
            <a:endParaRPr lang="en-1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FA2258-D81B-49BD-BB4F-6C74ABB1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107" y="679086"/>
            <a:ext cx="5227741" cy="508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44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altLang="en-US" sz="2800" dirty="0" err="1"/>
              <a:t>Analysis</a:t>
            </a:r>
            <a:endParaRPr lang="en-US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Charts</a:t>
            </a:r>
          </a:p>
          <a:p>
            <a:pPr lvl="1"/>
            <a:r>
              <a:rPr lang="en-US" altLang="en-US" dirty="0"/>
              <a:t>Data distribution</a:t>
            </a:r>
          </a:p>
          <a:p>
            <a:pPr lvl="1"/>
            <a:r>
              <a:rPr lang="en-US" altLang="en-US" dirty="0"/>
              <a:t>Detecting outliers in the data</a:t>
            </a:r>
          </a:p>
          <a:p>
            <a:r>
              <a:rPr lang="en-US" altLang="en-US" dirty="0"/>
              <a:t>Data sorting</a:t>
            </a:r>
          </a:p>
          <a:p>
            <a:pPr lvl="1"/>
            <a:r>
              <a:rPr lang="en-US" altLang="en-US" dirty="0"/>
              <a:t>Dropping outliers, attributes</a:t>
            </a:r>
          </a:p>
          <a:p>
            <a:pPr lvl="1"/>
            <a:r>
              <a:rPr lang="en-US" altLang="en-US" dirty="0"/>
              <a:t>Converting categorical data to factors</a:t>
            </a:r>
          </a:p>
          <a:p>
            <a:r>
              <a:rPr lang="en-US" altLang="en-US" dirty="0"/>
              <a:t>Correlations</a:t>
            </a:r>
          </a:p>
          <a:p>
            <a:pPr lvl="1"/>
            <a:r>
              <a:rPr lang="en-US" altLang="en-US" dirty="0"/>
              <a:t>Correlation matrixes</a:t>
            </a:r>
          </a:p>
          <a:p>
            <a:pPr lvl="1"/>
            <a:r>
              <a:rPr lang="en-US" altLang="en-US" dirty="0"/>
              <a:t>Numbers and factors</a:t>
            </a:r>
          </a:p>
          <a:p>
            <a:r>
              <a:rPr lang="en-US" altLang="en-US" dirty="0"/>
              <a:t>Maps</a:t>
            </a:r>
          </a:p>
          <a:p>
            <a:pPr lvl="1"/>
            <a:r>
              <a:rPr lang="en-US" altLang="en-US" dirty="0"/>
              <a:t>Heat map </a:t>
            </a:r>
          </a:p>
          <a:p>
            <a:pPr lvl="1"/>
            <a:r>
              <a:rPr lang="en-US" altLang="en-US" dirty="0"/>
              <a:t>Price map &amp; longitude and latitude</a:t>
            </a:r>
          </a:p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39737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Charts</a:t>
            </a:r>
            <a:endParaRPr lang="en-150" sz="280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Charts</a:t>
            </a:r>
          </a:p>
          <a:p>
            <a:pPr lvl="1"/>
            <a:r>
              <a:rPr lang="en-US" altLang="en-US" dirty="0"/>
              <a:t>Data distribution</a:t>
            </a:r>
          </a:p>
          <a:p>
            <a:pPr lvl="1"/>
            <a:r>
              <a:rPr lang="en-US" altLang="en-US" dirty="0"/>
              <a:t>Detecting outliers in the data</a:t>
            </a:r>
          </a:p>
          <a:p>
            <a:endParaRPr lang="en-1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5F1DF-0E99-4DB4-8244-713A56E0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88" y="2929555"/>
            <a:ext cx="3225340" cy="272026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78A96-93E5-49BD-BEB8-E97C51FDE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01" y="2929555"/>
            <a:ext cx="4016156" cy="272026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27CAD0-A47F-47DE-A30A-441F02949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101" y="789504"/>
            <a:ext cx="4016156" cy="19040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85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Data sorting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Data sorting</a:t>
            </a:r>
          </a:p>
          <a:p>
            <a:pPr lvl="1"/>
            <a:r>
              <a:rPr lang="en-US" altLang="en-US" dirty="0"/>
              <a:t>Dropping outliers, attributes</a:t>
            </a:r>
          </a:p>
          <a:p>
            <a:pPr lvl="1"/>
            <a:r>
              <a:rPr lang="en-US" altLang="en-US" dirty="0"/>
              <a:t>Converting categorical data to factors</a:t>
            </a:r>
          </a:p>
          <a:p>
            <a:endParaRPr lang="en-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33961-4619-420B-A522-A7AA9108E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" b="1675"/>
          <a:stretch/>
        </p:blipFill>
        <p:spPr>
          <a:xfrm>
            <a:off x="7838295" y="57148"/>
            <a:ext cx="3528050" cy="337185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064F89-12FE-4911-96F1-7F722CF79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2" b="1546"/>
          <a:stretch/>
        </p:blipFill>
        <p:spPr>
          <a:xfrm>
            <a:off x="7838295" y="3493294"/>
            <a:ext cx="3528050" cy="330755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57DFF-5631-407D-AF3C-116657A2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082" y="2931791"/>
            <a:ext cx="5902925" cy="18657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204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7C01-9938-4E05-8614-BC32F96C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accent3"/>
                </a:solidFill>
              </a:rPr>
              <a:t>Correlations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081A-34AC-4B9B-A7B6-160FA4C87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Correlations</a:t>
            </a:r>
          </a:p>
          <a:p>
            <a:pPr lvl="1"/>
            <a:r>
              <a:rPr lang="en-US" altLang="en-US" dirty="0"/>
              <a:t>Correlation matrixes</a:t>
            </a:r>
          </a:p>
          <a:p>
            <a:pPr lvl="1"/>
            <a:r>
              <a:rPr lang="en-US" altLang="en-US" dirty="0"/>
              <a:t>Numbers and factors</a:t>
            </a:r>
          </a:p>
          <a:p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75469-F151-4691-983F-203BF72D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21" y="666952"/>
            <a:ext cx="5521200" cy="26947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DFB86-FB42-491A-9B7D-ECE4F0C1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821" y="3595074"/>
            <a:ext cx="5523397" cy="25959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670ED-3A86-4527-87F6-19835364E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4" y="2691171"/>
            <a:ext cx="5929497" cy="28794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2228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alTech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WNEW" id="{65034802-83F1-DE41-A876-6851A238EDFE}" vid="{814C7433-F944-B249-91D8-8F253693E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16_9_EST_TTÜ100_Tavaline</Template>
  <TotalTime>1287</TotalTime>
  <Words>470</Words>
  <Application>Microsoft Office PowerPoint</Application>
  <PresentationFormat>Widescreen</PresentationFormat>
  <Paragraphs>126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Verdana</vt:lpstr>
      <vt:lpstr>Wingdings</vt:lpstr>
      <vt:lpstr>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Tallinn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Anu Teder</dc:creator>
  <cp:lastModifiedBy>Vladimir Andrianov</cp:lastModifiedBy>
  <cp:revision>152</cp:revision>
  <dcterms:created xsi:type="dcterms:W3CDTF">2018-09-19T06:51:01Z</dcterms:created>
  <dcterms:modified xsi:type="dcterms:W3CDTF">2021-11-25T16:24:15Z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9634602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</Properties>
</file>